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6" r:id="rId2"/>
    <p:sldId id="257" r:id="rId3"/>
    <p:sldId id="261" r:id="rId4"/>
    <p:sldId id="265" r:id="rId5"/>
    <p:sldId id="266" r:id="rId6"/>
    <p:sldId id="267"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4" d="100"/>
          <a:sy n="64" d="100"/>
        </p:scale>
        <p:origin x="748"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12/4/2021</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071599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58387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907249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6837448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21909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591266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68480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170586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608411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6233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12/4/2021</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13475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12/4/2021</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1502137350"/>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tars in the sky&#10;&#10;Description automatically generated with medium confidence">
            <a:extLst>
              <a:ext uri="{FF2B5EF4-FFF2-40B4-BE49-F238E27FC236}">
                <a16:creationId xmlns:a16="http://schemas.microsoft.com/office/drawing/2014/main" id="{FB6B2889-958B-4692-9A3F-1D0CB4CCAA7C}"/>
              </a:ext>
            </a:extLst>
          </p:cNvPr>
          <p:cNvPicPr>
            <a:picLocks noChangeAspect="1"/>
          </p:cNvPicPr>
          <p:nvPr/>
        </p:nvPicPr>
        <p:blipFill rotWithShape="1">
          <a:blip r:embed="rId4">
            <a:alphaModFix amt="50000"/>
          </a:blip>
          <a:srcRect t="243" r="-1" b="15466"/>
          <a:stretch/>
        </p:blipFill>
        <p:spPr>
          <a:xfrm>
            <a:off x="20" y="10"/>
            <a:ext cx="12188930" cy="6857990"/>
          </a:xfrm>
          <a:prstGeom prst="rect">
            <a:avLst/>
          </a:prstGeom>
        </p:spPr>
      </p:pic>
      <p:sp>
        <p:nvSpPr>
          <p:cNvPr id="2" name="Title 1">
            <a:extLst>
              <a:ext uri="{FF2B5EF4-FFF2-40B4-BE49-F238E27FC236}">
                <a16:creationId xmlns:a16="http://schemas.microsoft.com/office/drawing/2014/main" id="{0AC7F3A2-9085-4B33-97E7-5DACF942BD08}"/>
              </a:ext>
            </a:extLst>
          </p:cNvPr>
          <p:cNvSpPr>
            <a:spLocks noGrp="1"/>
          </p:cNvSpPr>
          <p:nvPr>
            <p:ph type="ctrTitle"/>
          </p:nvPr>
        </p:nvSpPr>
        <p:spPr>
          <a:xfrm>
            <a:off x="834887" y="1122363"/>
            <a:ext cx="10555355" cy="3063240"/>
          </a:xfrm>
        </p:spPr>
        <p:txBody>
          <a:bodyPr>
            <a:normAutofit fontScale="90000"/>
          </a:bodyPr>
          <a:lstStyle/>
          <a:p>
            <a:pPr algn="ctr"/>
            <a:r>
              <a:rPr lang="en-US" sz="10800" dirty="0"/>
              <a:t>Boba Trivia</a:t>
            </a:r>
            <a:br>
              <a:rPr lang="en-US" sz="10800" dirty="0"/>
            </a:br>
            <a:r>
              <a:rPr lang="en-US" sz="10800" dirty="0"/>
              <a:t>Tournament</a:t>
            </a:r>
          </a:p>
        </p:txBody>
      </p:sp>
      <p:sp>
        <p:nvSpPr>
          <p:cNvPr id="3" name="Subtitle 2">
            <a:extLst>
              <a:ext uri="{FF2B5EF4-FFF2-40B4-BE49-F238E27FC236}">
                <a16:creationId xmlns:a16="http://schemas.microsoft.com/office/drawing/2014/main" id="{9E561FA0-B1D0-4606-AED6-C2418E4117C1}"/>
              </a:ext>
            </a:extLst>
          </p:cNvPr>
          <p:cNvSpPr>
            <a:spLocks noGrp="1"/>
          </p:cNvSpPr>
          <p:nvPr>
            <p:ph type="subTitle" idx="1"/>
          </p:nvPr>
        </p:nvSpPr>
        <p:spPr>
          <a:xfrm>
            <a:off x="1461052" y="4611756"/>
            <a:ext cx="9209996" cy="1523867"/>
          </a:xfrm>
        </p:spPr>
        <p:txBody>
          <a:bodyPr>
            <a:normAutofit/>
          </a:bodyPr>
          <a:lstStyle/>
          <a:p>
            <a:pPr algn="ctr"/>
            <a:r>
              <a:rPr lang="en-US" sz="3200" dirty="0"/>
              <a:t>Vy Nghiem – tnghiem@gmu.edu</a:t>
            </a:r>
          </a:p>
        </p:txBody>
      </p:sp>
      <p:sp>
        <p:nvSpPr>
          <p:cNvPr id="11"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Audio 7">
            <a:hlinkClick r:id="" action="ppaction://media"/>
            <a:extLst>
              <a:ext uri="{FF2B5EF4-FFF2-40B4-BE49-F238E27FC236}">
                <a16:creationId xmlns:a16="http://schemas.microsoft.com/office/drawing/2014/main" id="{7BCCEFCA-9DC5-4839-862B-0649DDF3A4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42174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4011"/>
    </mc:Choice>
    <mc:Fallback>
      <p:transition spd="slow" advTm="140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259A4-F5BC-4DA5-B0DF-3E9A3CD5181A}"/>
              </a:ext>
            </a:extLst>
          </p:cNvPr>
          <p:cNvSpPr txBox="1"/>
          <p:nvPr/>
        </p:nvSpPr>
        <p:spPr>
          <a:xfrm>
            <a:off x="435665" y="465270"/>
            <a:ext cx="11320670" cy="5815053"/>
          </a:xfrm>
          <a:prstGeom prst="rect">
            <a:avLst/>
          </a:prstGeom>
          <a:noFill/>
        </p:spPr>
        <p:txBody>
          <a:bodyPr wrap="square">
            <a:spAutoFit/>
          </a:bodyPr>
          <a:lstStyle/>
          <a:p>
            <a:pPr>
              <a:lnSpc>
                <a:spcPct val="150000"/>
              </a:lnSpc>
            </a:pPr>
            <a:r>
              <a:rPr lang="en-US" sz="2500" dirty="0">
                <a:latin typeface="Adobe Hebrew" panose="02040503050201020203" pitchFamily="18" charset="-79"/>
                <a:cs typeface="Adobe Hebrew" panose="02040503050201020203" pitchFamily="18" charset="-79"/>
              </a:rPr>
              <a:t>• </a:t>
            </a:r>
            <a:r>
              <a:rPr lang="en-US" sz="2500" b="1" dirty="0">
                <a:latin typeface="Adobe Hebrew" panose="02040503050201020203" pitchFamily="18" charset="-79"/>
                <a:cs typeface="Adobe Hebrew" panose="02040503050201020203" pitchFamily="18" charset="-79"/>
              </a:rPr>
              <a:t>Project / App name</a:t>
            </a:r>
            <a:r>
              <a:rPr lang="en-US" sz="2500" dirty="0">
                <a:latin typeface="Adobe Hebrew" panose="02040503050201020203" pitchFamily="18" charset="-79"/>
                <a:cs typeface="Adobe Hebrew" panose="02040503050201020203" pitchFamily="18" charset="-79"/>
              </a:rPr>
              <a:t>: Trivia Tournament</a:t>
            </a:r>
          </a:p>
          <a:p>
            <a:pPr>
              <a:lnSpc>
                <a:spcPct val="150000"/>
              </a:lnSpc>
            </a:pPr>
            <a:endParaRPr lang="en-US" sz="2500" dirty="0">
              <a:latin typeface="Adobe Hebrew" panose="02040503050201020203" pitchFamily="18" charset="-79"/>
              <a:cs typeface="Adobe Hebrew" panose="02040503050201020203" pitchFamily="18" charset="-79"/>
            </a:endParaRPr>
          </a:p>
          <a:p>
            <a:pPr>
              <a:lnSpc>
                <a:spcPct val="150000"/>
              </a:lnSpc>
            </a:pPr>
            <a:r>
              <a:rPr lang="en-US" sz="2500" dirty="0">
                <a:latin typeface="Adobe Hebrew" panose="02040503050201020203" pitchFamily="18" charset="-79"/>
                <a:cs typeface="Adobe Hebrew" panose="02040503050201020203" pitchFamily="18" charset="-79"/>
              </a:rPr>
              <a:t>• </a:t>
            </a:r>
            <a:r>
              <a:rPr lang="en-US" sz="2500" b="1" dirty="0">
                <a:latin typeface="Adobe Hebrew" panose="02040503050201020203" pitchFamily="18" charset="-79"/>
                <a:cs typeface="Adobe Hebrew" panose="02040503050201020203" pitchFamily="18" charset="-79"/>
              </a:rPr>
              <a:t>Description</a:t>
            </a:r>
            <a:r>
              <a:rPr lang="en-US" sz="2500" dirty="0">
                <a:latin typeface="Adobe Hebrew" panose="02040503050201020203" pitchFamily="18" charset="-79"/>
                <a:cs typeface="Adobe Hebrew" panose="02040503050201020203" pitchFamily="18" charset="-79"/>
              </a:rPr>
              <a:t>: Originally, the app was built to be a simple tool for entertainment as it could draw random trivia questions (and answers) for the user. In the second half of this IT315 course, the app is modified and upgraded to focus on display information of a specific subject – Bubble Tea stores in the DMV area. The app has a minimalist design with a pastel color scheme that allows user to navigate around easily.</a:t>
            </a:r>
          </a:p>
          <a:p>
            <a:pPr>
              <a:lnSpc>
                <a:spcPct val="150000"/>
              </a:lnSpc>
            </a:pPr>
            <a:endParaRPr lang="en-US" sz="2500" dirty="0">
              <a:latin typeface="Adobe Hebrew" panose="02040503050201020203" pitchFamily="18" charset="-79"/>
              <a:cs typeface="Adobe Hebrew" panose="02040503050201020203" pitchFamily="18" charset="-79"/>
            </a:endParaRPr>
          </a:p>
          <a:p>
            <a:pPr>
              <a:lnSpc>
                <a:spcPct val="150000"/>
              </a:lnSpc>
            </a:pPr>
            <a:r>
              <a:rPr lang="en-US" sz="2500" dirty="0">
                <a:latin typeface="Adobe Hebrew" panose="02040503050201020203" pitchFamily="18" charset="-79"/>
                <a:cs typeface="Adobe Hebrew" panose="02040503050201020203" pitchFamily="18" charset="-79"/>
              </a:rPr>
              <a:t>• </a:t>
            </a:r>
            <a:r>
              <a:rPr lang="en-US" sz="2500" b="1" dirty="0">
                <a:latin typeface="Adobe Hebrew" panose="02040503050201020203" pitchFamily="18" charset="-79"/>
                <a:cs typeface="Adobe Hebrew" panose="02040503050201020203" pitchFamily="18" charset="-79"/>
              </a:rPr>
              <a:t>Targeted audience</a:t>
            </a:r>
            <a:r>
              <a:rPr lang="en-US" sz="2500" dirty="0">
                <a:latin typeface="Adobe Hebrew" panose="02040503050201020203" pitchFamily="18" charset="-79"/>
                <a:cs typeface="Adobe Hebrew" panose="02040503050201020203" pitchFamily="18" charset="-79"/>
              </a:rPr>
              <a:t>: For Phase 2, the app focuses on young adults and adults (both female and male) who like to drink bubble tea in the DMV area.</a:t>
            </a:r>
          </a:p>
        </p:txBody>
      </p:sp>
      <p:pic>
        <p:nvPicPr>
          <p:cNvPr id="7" name="Audio 6">
            <a:hlinkClick r:id="" action="ppaction://media"/>
            <a:extLst>
              <a:ext uri="{FF2B5EF4-FFF2-40B4-BE49-F238E27FC236}">
                <a16:creationId xmlns:a16="http://schemas.microsoft.com/office/drawing/2014/main" id="{5F416706-8EFD-4DDD-9741-5C038BFC95A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13136744"/>
      </p:ext>
    </p:extLst>
  </p:cSld>
  <p:clrMapOvr>
    <a:masterClrMapping/>
  </p:clrMapOvr>
  <mc:AlternateContent xmlns:mc="http://schemas.openxmlformats.org/markup-compatibility/2006">
    <mc:Choice xmlns:p14="http://schemas.microsoft.com/office/powerpoint/2010/main" Requires="p14">
      <p:transition spd="slow" p14:dur="2000" advTm="64236"/>
    </mc:Choice>
    <mc:Fallback>
      <p:transition spd="slow" advTm="64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6E769D92-F6FA-43BC-A26A-435F074FAF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7565" y="3458819"/>
            <a:ext cx="5311470" cy="3319669"/>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14EAFE37-18F3-40B6-995C-6058B1AD7F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62866" y="3458819"/>
            <a:ext cx="5311470" cy="3319669"/>
          </a:xfrm>
          <a:prstGeom prst="rect">
            <a:avLst/>
          </a:prstGeom>
        </p:spPr>
      </p:pic>
      <p:pic>
        <p:nvPicPr>
          <p:cNvPr id="10" name="Picture 9" descr="Text&#10;&#10;Description automatically generated">
            <a:extLst>
              <a:ext uri="{FF2B5EF4-FFF2-40B4-BE49-F238E27FC236}">
                <a16:creationId xmlns:a16="http://schemas.microsoft.com/office/drawing/2014/main" id="{A2F50B8F-A837-475E-B2C4-F37E53F70A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7565" y="79513"/>
            <a:ext cx="5311470" cy="3319669"/>
          </a:xfrm>
          <a:prstGeom prst="rect">
            <a:avLst/>
          </a:prstGeom>
        </p:spPr>
      </p:pic>
      <p:pic>
        <p:nvPicPr>
          <p:cNvPr id="11" name="Picture 10" descr="Graphical user interface, application&#10;&#10;Description automatically generated">
            <a:extLst>
              <a:ext uri="{FF2B5EF4-FFF2-40B4-BE49-F238E27FC236}">
                <a16:creationId xmlns:a16="http://schemas.microsoft.com/office/drawing/2014/main" id="{D342A0B4-77B2-42E7-BD1A-B9DF62495DA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62866" y="69573"/>
            <a:ext cx="5311470" cy="3319669"/>
          </a:xfrm>
          <a:prstGeom prst="rect">
            <a:avLst/>
          </a:prstGeom>
        </p:spPr>
      </p:pic>
      <p:pic>
        <p:nvPicPr>
          <p:cNvPr id="15" name="Audio 14">
            <a:hlinkClick r:id="" action="ppaction://media"/>
            <a:extLst>
              <a:ext uri="{FF2B5EF4-FFF2-40B4-BE49-F238E27FC236}">
                <a16:creationId xmlns:a16="http://schemas.microsoft.com/office/drawing/2014/main" id="{9D06173F-31F6-423D-AD8E-F1B34BE8D45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0768845"/>
      </p:ext>
    </p:extLst>
  </p:cSld>
  <p:clrMapOvr>
    <a:masterClrMapping/>
  </p:clrMapOvr>
  <mc:AlternateContent xmlns:mc="http://schemas.openxmlformats.org/markup-compatibility/2006">
    <mc:Choice xmlns:p14="http://schemas.microsoft.com/office/powerpoint/2010/main" Requires="p14">
      <p:transition spd="slow" p14:dur="2000" advTm="15729"/>
    </mc:Choice>
    <mc:Fallback>
      <p:transition spd="slow" advTm="157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6D9A2-948B-47C2-AC4E-3D3C15B2B35E}"/>
              </a:ext>
            </a:extLst>
          </p:cNvPr>
          <p:cNvSpPr>
            <a:spLocks noGrp="1"/>
          </p:cNvSpPr>
          <p:nvPr>
            <p:ph type="title"/>
          </p:nvPr>
        </p:nvSpPr>
        <p:spPr>
          <a:xfrm>
            <a:off x="838200" y="325369"/>
            <a:ext cx="10515600" cy="1325563"/>
          </a:xfrm>
        </p:spPr>
        <p:txBody>
          <a:bodyPr>
            <a:normAutofit/>
          </a:bodyPr>
          <a:lstStyle/>
          <a:p>
            <a:r>
              <a:rPr lang="en-US" sz="4800" dirty="0">
                <a:latin typeface="Adobe Hebrew" panose="02040503050201020203" pitchFamily="18" charset="-79"/>
                <a:cs typeface="Adobe Hebrew" panose="02040503050201020203" pitchFamily="18" charset="-79"/>
              </a:rPr>
              <a:t>Key concepts learnt in class</a:t>
            </a:r>
            <a:endParaRPr lang="en-US" dirty="0"/>
          </a:p>
        </p:txBody>
      </p:sp>
      <p:sp>
        <p:nvSpPr>
          <p:cNvPr id="3" name="Content Placeholder 2">
            <a:extLst>
              <a:ext uri="{FF2B5EF4-FFF2-40B4-BE49-F238E27FC236}">
                <a16:creationId xmlns:a16="http://schemas.microsoft.com/office/drawing/2014/main" id="{0D00ADFB-10B2-41D8-8AF2-82C1D7CB26FF}"/>
              </a:ext>
            </a:extLst>
          </p:cNvPr>
          <p:cNvSpPr>
            <a:spLocks noGrp="1"/>
          </p:cNvSpPr>
          <p:nvPr>
            <p:ph idx="1"/>
          </p:nvPr>
        </p:nvSpPr>
        <p:spPr>
          <a:xfrm>
            <a:off x="838200" y="1929383"/>
            <a:ext cx="10515600" cy="4563491"/>
          </a:xfrm>
        </p:spPr>
        <p:txBody>
          <a:bodyPr>
            <a:normAutofit fontScale="85000" lnSpcReduction="20000"/>
          </a:bodyPr>
          <a:lstStyle/>
          <a:p>
            <a:r>
              <a:rPr lang="en-US" sz="2500" dirty="0" err="1">
                <a:latin typeface="Abadi" panose="020B0604020202020204" pitchFamily="34" charset="0"/>
              </a:rPr>
              <a:t>UIImages</a:t>
            </a:r>
            <a:endParaRPr lang="en-US" sz="2500" dirty="0">
              <a:latin typeface="Abadi" panose="020B0604020202020204" pitchFamily="34" charset="0"/>
            </a:endParaRPr>
          </a:p>
          <a:p>
            <a:r>
              <a:rPr lang="en-US" sz="2500" dirty="0">
                <a:latin typeface="Abadi" panose="020B0604020202020204" pitchFamily="34" charset="0"/>
              </a:rPr>
              <a:t>Motion</a:t>
            </a:r>
          </a:p>
          <a:p>
            <a:r>
              <a:rPr lang="en-US" sz="2500" dirty="0">
                <a:latin typeface="Abadi" panose="020B0604020202020204" pitchFamily="34" charset="0"/>
              </a:rPr>
              <a:t>Sound</a:t>
            </a:r>
          </a:p>
          <a:p>
            <a:r>
              <a:rPr lang="en-US" sz="2500" dirty="0">
                <a:latin typeface="Abadi" panose="020B0604020202020204" pitchFamily="34" charset="0"/>
              </a:rPr>
              <a:t>Master detail views - Split view controller</a:t>
            </a:r>
          </a:p>
          <a:p>
            <a:r>
              <a:rPr lang="en-US" sz="2500" dirty="0">
                <a:latin typeface="Abadi" panose="020B0604020202020204" pitchFamily="34" charset="0"/>
              </a:rPr>
              <a:t>Segues</a:t>
            </a:r>
          </a:p>
          <a:p>
            <a:r>
              <a:rPr lang="en-US" sz="2500" dirty="0">
                <a:latin typeface="Abadi" panose="020B0604020202020204" pitchFamily="34" charset="0"/>
              </a:rPr>
              <a:t>Table layout</a:t>
            </a:r>
          </a:p>
          <a:p>
            <a:r>
              <a:rPr lang="en-US" sz="2500" dirty="0">
                <a:latin typeface="Abadi" panose="020B0604020202020204" pitchFamily="34" charset="0"/>
              </a:rPr>
              <a:t>Custom cells</a:t>
            </a:r>
          </a:p>
          <a:p>
            <a:r>
              <a:rPr lang="en-US" sz="2500" dirty="0">
                <a:latin typeface="Abadi" panose="020B0604020202020204" pitchFamily="34" charset="0"/>
              </a:rPr>
              <a:t>Auto layout</a:t>
            </a:r>
          </a:p>
          <a:p>
            <a:r>
              <a:rPr lang="en-US" sz="2500" dirty="0">
                <a:latin typeface="Abadi" panose="020B0604020202020204" pitchFamily="34" charset="0"/>
              </a:rPr>
              <a:t>JSON Data</a:t>
            </a:r>
          </a:p>
          <a:p>
            <a:r>
              <a:rPr lang="en-US" sz="2500" dirty="0" err="1">
                <a:latin typeface="Abadi" panose="020B0604020202020204" pitchFamily="34" charset="0"/>
              </a:rPr>
              <a:t>WebKit</a:t>
            </a:r>
            <a:r>
              <a:rPr lang="en-US" sz="2500" dirty="0">
                <a:latin typeface="Abadi" panose="020B0604020202020204" pitchFamily="34" charset="0"/>
              </a:rPr>
              <a:t> Embedded Control</a:t>
            </a:r>
          </a:p>
          <a:p>
            <a:r>
              <a:rPr lang="en-US" sz="2500" dirty="0">
                <a:latin typeface="Abadi" panose="020B0604020202020204" pitchFamily="34" charset="0"/>
              </a:rPr>
              <a:t>Maps and Locations</a:t>
            </a:r>
          </a:p>
        </p:txBody>
      </p:sp>
      <p:pic>
        <p:nvPicPr>
          <p:cNvPr id="7" name="Audio 6">
            <a:hlinkClick r:id="" action="ppaction://media"/>
            <a:extLst>
              <a:ext uri="{FF2B5EF4-FFF2-40B4-BE49-F238E27FC236}">
                <a16:creationId xmlns:a16="http://schemas.microsoft.com/office/drawing/2014/main" id="{9782195F-A57B-4776-B560-8A79847CDCC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22412848"/>
      </p:ext>
    </p:extLst>
  </p:cSld>
  <p:clrMapOvr>
    <a:masterClrMapping/>
  </p:clrMapOvr>
  <mc:AlternateContent xmlns:mc="http://schemas.openxmlformats.org/markup-compatibility/2006">
    <mc:Choice xmlns:p14="http://schemas.microsoft.com/office/powerpoint/2010/main" Requires="p14">
      <p:transition spd="slow" p14:dur="2000" advTm="45660"/>
    </mc:Choice>
    <mc:Fallback>
      <p:transition spd="slow" advTm="45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6D9A2-948B-47C2-AC4E-3D3C15B2B35E}"/>
              </a:ext>
            </a:extLst>
          </p:cNvPr>
          <p:cNvSpPr>
            <a:spLocks noGrp="1"/>
          </p:cNvSpPr>
          <p:nvPr>
            <p:ph type="title"/>
          </p:nvPr>
        </p:nvSpPr>
        <p:spPr>
          <a:xfrm>
            <a:off x="838200" y="325369"/>
            <a:ext cx="10515600" cy="1325563"/>
          </a:xfrm>
        </p:spPr>
        <p:txBody>
          <a:bodyPr>
            <a:normAutofit fontScale="90000"/>
          </a:bodyPr>
          <a:lstStyle/>
          <a:p>
            <a:r>
              <a:rPr lang="en-US" sz="4800" dirty="0">
                <a:latin typeface="Adobe Hebrew" panose="02040503050201020203" pitchFamily="18" charset="-79"/>
                <a:cs typeface="Adobe Hebrew" panose="02040503050201020203" pitchFamily="18" charset="-79"/>
              </a:rPr>
              <a:t>Challenges you faced while building your app and how you overcame them</a:t>
            </a:r>
          </a:p>
        </p:txBody>
      </p:sp>
      <p:sp>
        <p:nvSpPr>
          <p:cNvPr id="3" name="Content Placeholder 2">
            <a:extLst>
              <a:ext uri="{FF2B5EF4-FFF2-40B4-BE49-F238E27FC236}">
                <a16:creationId xmlns:a16="http://schemas.microsoft.com/office/drawing/2014/main" id="{0D00ADFB-10B2-41D8-8AF2-82C1D7CB26FF}"/>
              </a:ext>
            </a:extLst>
          </p:cNvPr>
          <p:cNvSpPr>
            <a:spLocks noGrp="1"/>
          </p:cNvSpPr>
          <p:nvPr>
            <p:ph idx="1"/>
          </p:nvPr>
        </p:nvSpPr>
        <p:spPr>
          <a:xfrm>
            <a:off x="506896" y="2027581"/>
            <a:ext cx="11151703" cy="4790661"/>
          </a:xfrm>
        </p:spPr>
        <p:txBody>
          <a:bodyPr>
            <a:normAutofit fontScale="92500"/>
          </a:bodyPr>
          <a:lstStyle/>
          <a:p>
            <a:r>
              <a:rPr lang="en-US" sz="2500" b="1" dirty="0" err="1">
                <a:latin typeface="Abadi" panose="020B0604020202020204" pitchFamily="34" charset="0"/>
              </a:rPr>
              <a:t>UIImage</a:t>
            </a:r>
            <a:r>
              <a:rPr lang="en-US" sz="2500" dirty="0">
                <a:latin typeface="Abadi" panose="020B0604020202020204" pitchFamily="34" charset="0"/>
              </a:rPr>
              <a:t>: In order to ensure no Copyright issue happens, I have spent more time than expected to create images used in the app.</a:t>
            </a:r>
          </a:p>
          <a:p>
            <a:endParaRPr lang="en-US" sz="2500" dirty="0">
              <a:latin typeface="Abadi" panose="020B0604020202020204" pitchFamily="34" charset="0"/>
            </a:endParaRPr>
          </a:p>
          <a:p>
            <a:r>
              <a:rPr lang="en-US" sz="2500" b="1" dirty="0">
                <a:latin typeface="Abadi" panose="020B0604020202020204" pitchFamily="34" charset="0"/>
              </a:rPr>
              <a:t>JSON data</a:t>
            </a:r>
            <a:r>
              <a:rPr lang="en-US" sz="2500" dirty="0">
                <a:latin typeface="Abadi" panose="020B0604020202020204" pitchFamily="34" charset="0"/>
              </a:rPr>
              <a:t>: Since I created the JSON in early development stage, as the app has more and more features added, I have to go back and modify the JSON file. </a:t>
            </a:r>
          </a:p>
          <a:p>
            <a:endParaRPr lang="en-US" sz="2500" dirty="0">
              <a:latin typeface="Abadi" panose="020B0604020202020204" pitchFamily="34" charset="0"/>
            </a:endParaRPr>
          </a:p>
          <a:p>
            <a:r>
              <a:rPr lang="en-US" sz="2500" b="1" dirty="0">
                <a:latin typeface="Abadi" panose="020B0604020202020204" pitchFamily="34" charset="0"/>
              </a:rPr>
              <a:t>Maps and Locations</a:t>
            </a:r>
            <a:r>
              <a:rPr lang="en-US" sz="2500" dirty="0">
                <a:latin typeface="Abadi" panose="020B0604020202020204" pitchFamily="34" charset="0"/>
              </a:rPr>
              <a:t>: Since this is a new concept, I have encountered lots of hardship during the development stage. The textbook does not provide exact explanation and instructions for the feature that I want to include in my app. I have researched several online resources in order to get a better understanding of the Maps concept.</a:t>
            </a:r>
          </a:p>
        </p:txBody>
      </p:sp>
      <p:pic>
        <p:nvPicPr>
          <p:cNvPr id="9" name="Audio 8">
            <a:hlinkClick r:id="" action="ppaction://media"/>
            <a:extLst>
              <a:ext uri="{FF2B5EF4-FFF2-40B4-BE49-F238E27FC236}">
                <a16:creationId xmlns:a16="http://schemas.microsoft.com/office/drawing/2014/main" id="{1E538CBF-A67F-46AA-A56B-0E889CECCC2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11435459"/>
      </p:ext>
    </p:extLst>
  </p:cSld>
  <p:clrMapOvr>
    <a:masterClrMapping/>
  </p:clrMapOvr>
  <mc:AlternateContent xmlns:mc="http://schemas.openxmlformats.org/markup-compatibility/2006">
    <mc:Choice xmlns:p14="http://schemas.microsoft.com/office/powerpoint/2010/main" Requires="p14">
      <p:transition spd="slow" p14:dur="2000" advTm="78168"/>
    </mc:Choice>
    <mc:Fallback>
      <p:transition spd="slow" advTm="781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6D9A2-948B-47C2-AC4E-3D3C15B2B35E}"/>
              </a:ext>
            </a:extLst>
          </p:cNvPr>
          <p:cNvSpPr>
            <a:spLocks noGrp="1"/>
          </p:cNvSpPr>
          <p:nvPr>
            <p:ph type="title"/>
          </p:nvPr>
        </p:nvSpPr>
        <p:spPr>
          <a:xfrm>
            <a:off x="838200" y="325369"/>
            <a:ext cx="10515600" cy="1325563"/>
          </a:xfrm>
        </p:spPr>
        <p:txBody>
          <a:bodyPr>
            <a:normAutofit fontScale="90000"/>
          </a:bodyPr>
          <a:lstStyle/>
          <a:p>
            <a:r>
              <a:rPr lang="en-US" sz="4800" dirty="0">
                <a:latin typeface="Adobe Hebrew" panose="02040503050201020203" pitchFamily="18" charset="-79"/>
                <a:cs typeface="Adobe Hebrew" panose="02040503050201020203" pitchFamily="18" charset="-79"/>
              </a:rPr>
              <a:t>What do you plan to do with the concepts you learnt in the future?</a:t>
            </a:r>
          </a:p>
        </p:txBody>
      </p:sp>
      <p:sp>
        <p:nvSpPr>
          <p:cNvPr id="3" name="Content Placeholder 2">
            <a:extLst>
              <a:ext uri="{FF2B5EF4-FFF2-40B4-BE49-F238E27FC236}">
                <a16:creationId xmlns:a16="http://schemas.microsoft.com/office/drawing/2014/main" id="{0D00ADFB-10B2-41D8-8AF2-82C1D7CB26FF}"/>
              </a:ext>
            </a:extLst>
          </p:cNvPr>
          <p:cNvSpPr>
            <a:spLocks noGrp="1"/>
          </p:cNvSpPr>
          <p:nvPr>
            <p:ph idx="1"/>
          </p:nvPr>
        </p:nvSpPr>
        <p:spPr>
          <a:xfrm>
            <a:off x="838200" y="2822713"/>
            <a:ext cx="10515600" cy="2763077"/>
          </a:xfrm>
        </p:spPr>
        <p:txBody>
          <a:bodyPr>
            <a:normAutofit/>
          </a:bodyPr>
          <a:lstStyle/>
          <a:p>
            <a:pPr>
              <a:lnSpc>
                <a:spcPct val="150000"/>
              </a:lnSpc>
            </a:pPr>
            <a:r>
              <a:rPr lang="en-US" sz="2500" dirty="0">
                <a:latin typeface="Abadi" panose="020B0604020202020204" pitchFamily="34" charset="0"/>
              </a:rPr>
              <a:t>Keep exploring and adding more features to the app.</a:t>
            </a:r>
          </a:p>
          <a:p>
            <a:pPr>
              <a:lnSpc>
                <a:spcPct val="150000"/>
              </a:lnSpc>
            </a:pPr>
            <a:r>
              <a:rPr lang="en-US" sz="2500" dirty="0">
                <a:latin typeface="Abadi" panose="020B0604020202020204" pitchFamily="34" charset="0"/>
              </a:rPr>
              <a:t>Re-design the app appearance for a better aesthetic.</a:t>
            </a:r>
          </a:p>
          <a:p>
            <a:pPr>
              <a:lnSpc>
                <a:spcPct val="150000"/>
              </a:lnSpc>
            </a:pPr>
            <a:r>
              <a:rPr lang="en-US" sz="2500" dirty="0">
                <a:latin typeface="Abadi" panose="020B0604020202020204" pitchFamily="34" charset="0"/>
              </a:rPr>
              <a:t>Experience with different concepts and ideas for iOS apps.</a:t>
            </a:r>
          </a:p>
          <a:p>
            <a:pPr>
              <a:lnSpc>
                <a:spcPct val="150000"/>
              </a:lnSpc>
            </a:pPr>
            <a:r>
              <a:rPr lang="en-US" sz="2500" dirty="0">
                <a:latin typeface="Abadi" panose="020B0604020202020204" pitchFamily="34" charset="0"/>
              </a:rPr>
              <a:t>Upload the app projects to personal GitHub to build an online </a:t>
            </a:r>
            <a:r>
              <a:rPr lang="en-US" sz="2500" dirty="0" err="1">
                <a:latin typeface="Abadi" panose="020B0604020202020204" pitchFamily="34" charset="0"/>
              </a:rPr>
              <a:t>profolio</a:t>
            </a:r>
            <a:r>
              <a:rPr lang="en-US" sz="2500" dirty="0">
                <a:latin typeface="Abadi" panose="020B0604020202020204" pitchFamily="34" charset="0"/>
              </a:rPr>
              <a:t>.</a:t>
            </a:r>
          </a:p>
        </p:txBody>
      </p:sp>
      <p:pic>
        <p:nvPicPr>
          <p:cNvPr id="7" name="Audio 6">
            <a:hlinkClick r:id="" action="ppaction://media"/>
            <a:extLst>
              <a:ext uri="{FF2B5EF4-FFF2-40B4-BE49-F238E27FC236}">
                <a16:creationId xmlns:a16="http://schemas.microsoft.com/office/drawing/2014/main" id="{C3EE101A-17B5-4CE5-B945-704F3E553C1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41029929"/>
      </p:ext>
    </p:extLst>
  </p:cSld>
  <p:clrMapOvr>
    <a:masterClrMapping/>
  </p:clrMapOvr>
  <mc:AlternateContent xmlns:mc="http://schemas.openxmlformats.org/markup-compatibility/2006">
    <mc:Choice xmlns:p14="http://schemas.microsoft.com/office/powerpoint/2010/main" Requires="p14">
      <p:transition spd="slow" p14:dur="2000" advTm="39794"/>
    </mc:Choice>
    <mc:Fallback>
      <p:transition spd="slow" advTm="397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SketchyVTI">
  <a:themeElements>
    <a:clrScheme name="AnalogousFromDarkSeedLeftStep">
      <a:dk1>
        <a:srgbClr val="000000"/>
      </a:dk1>
      <a:lt1>
        <a:srgbClr val="FFFFFF"/>
      </a:lt1>
      <a:dk2>
        <a:srgbClr val="1C2431"/>
      </a:dk2>
      <a:lt2>
        <a:srgbClr val="F0F3F3"/>
      </a:lt2>
      <a:accent1>
        <a:srgbClr val="D55D3B"/>
      </a:accent1>
      <a:accent2>
        <a:srgbClr val="C32948"/>
      </a:accent2>
      <a:accent3>
        <a:srgbClr val="D53B9A"/>
      </a:accent3>
      <a:accent4>
        <a:srgbClr val="BE29C3"/>
      </a:accent4>
      <a:accent5>
        <a:srgbClr val="903BD5"/>
      </a:accent5>
      <a:accent6>
        <a:srgbClr val="4C39C7"/>
      </a:accent6>
      <a:hlink>
        <a:srgbClr val="9B3FBF"/>
      </a:hlink>
      <a:folHlink>
        <a:srgbClr val="7F7F7F"/>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681</TotalTime>
  <Words>356</Words>
  <Application>Microsoft Office PowerPoint</Application>
  <PresentationFormat>Widescreen</PresentationFormat>
  <Paragraphs>30</Paragraphs>
  <Slides>6</Slides>
  <Notes>0</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Abadi</vt:lpstr>
      <vt:lpstr>Adobe Hebrew</vt:lpstr>
      <vt:lpstr>Arial</vt:lpstr>
      <vt:lpstr>Modern Love</vt:lpstr>
      <vt:lpstr>The Hand</vt:lpstr>
      <vt:lpstr>SketchyVTI</vt:lpstr>
      <vt:lpstr>Boba Trivia Tournament</vt:lpstr>
      <vt:lpstr>PowerPoint Presentation</vt:lpstr>
      <vt:lpstr>PowerPoint Presentation</vt:lpstr>
      <vt:lpstr>Key concepts learnt in class</vt:lpstr>
      <vt:lpstr>Challenges you faced while building your app and how you overcame them</vt:lpstr>
      <vt:lpstr>What do you plan to do with the concepts you learnt in the future?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Trivia Tournament</dc:title>
  <dc:creator>tnghiem</dc:creator>
  <cp:lastModifiedBy>tnghiem</cp:lastModifiedBy>
  <cp:revision>5</cp:revision>
  <dcterms:created xsi:type="dcterms:W3CDTF">2021-11-30T18:40:57Z</dcterms:created>
  <dcterms:modified xsi:type="dcterms:W3CDTF">2021-12-04T22:35:38Z</dcterms:modified>
</cp:coreProperties>
</file>

<file path=docProps/thumbnail.jpeg>
</file>